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1" r:id="rId15"/>
    <p:sldId id="270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eBCUkdd57qc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Poe: Gothic and Allegory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9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533" y="47860"/>
            <a:ext cx="8911687" cy="1280890"/>
          </a:xfrm>
        </p:spPr>
        <p:txBody>
          <a:bodyPr/>
          <a:lstStyle/>
          <a:p>
            <a:r>
              <a:rPr lang="en-US" dirty="0"/>
              <a:t>Books: The Classics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060" y="1393213"/>
            <a:ext cx="3992732" cy="576262"/>
          </a:xfrm>
        </p:spPr>
        <p:txBody>
          <a:bodyPr/>
          <a:lstStyle/>
          <a:p>
            <a:r>
              <a:rPr lang="en-US" dirty="0"/>
              <a:t>Dracula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12" y="2178464"/>
            <a:ext cx="3832353" cy="435485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92999" y="1375575"/>
            <a:ext cx="3999001" cy="576262"/>
          </a:xfrm>
        </p:spPr>
        <p:txBody>
          <a:bodyPr/>
          <a:lstStyle/>
          <a:p>
            <a:r>
              <a:rPr lang="en-US" dirty="0"/>
              <a:t>Frankenstein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73" y="2382767"/>
            <a:ext cx="3558727" cy="4283075"/>
          </a:xfrm>
        </p:spPr>
      </p:pic>
    </p:spTree>
    <p:extLst>
      <p:ext uri="{BB962C8B-B14F-4D97-AF65-F5344CB8AC3E}">
        <p14:creationId xmlns:p14="http://schemas.microsoft.com/office/powerpoint/2010/main" val="4579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93873"/>
          </a:xfrm>
        </p:spPr>
        <p:txBody>
          <a:bodyPr/>
          <a:lstStyle/>
          <a:p>
            <a:r>
              <a:rPr lang="en-US" dirty="0"/>
              <a:t>Modern Books: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33" y="1695623"/>
            <a:ext cx="3992732" cy="576262"/>
          </a:xfrm>
        </p:spPr>
        <p:txBody>
          <a:bodyPr/>
          <a:lstStyle/>
          <a:p>
            <a:r>
              <a:rPr lang="en-US" dirty="0"/>
              <a:t>Interview with a Vampire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49" y="2453583"/>
            <a:ext cx="4098115" cy="419900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8577" y="1850162"/>
            <a:ext cx="3999001" cy="576262"/>
          </a:xfrm>
        </p:spPr>
        <p:txBody>
          <a:bodyPr/>
          <a:lstStyle/>
          <a:p>
            <a:r>
              <a:rPr lang="en-US" dirty="0"/>
              <a:t>Most Stephen King books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78" y="2546349"/>
            <a:ext cx="4316034" cy="4092989"/>
          </a:xfrm>
        </p:spPr>
      </p:pic>
    </p:spTree>
    <p:extLst>
      <p:ext uri="{BB962C8B-B14F-4D97-AF65-F5344CB8AC3E}">
        <p14:creationId xmlns:p14="http://schemas.microsoft.com/office/powerpoint/2010/main" val="19420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525" y="0"/>
            <a:ext cx="8911687" cy="793873"/>
          </a:xfrm>
        </p:spPr>
        <p:txBody>
          <a:bodyPr>
            <a:normAutofit/>
          </a:bodyPr>
          <a:lstStyle/>
          <a:p>
            <a:r>
              <a:rPr lang="en-US" dirty="0"/>
              <a:t>Allegory: Split Level Stories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43270" y="793873"/>
            <a:ext cx="9861342" cy="5699692"/>
          </a:xfrm>
        </p:spPr>
        <p:txBody>
          <a:bodyPr/>
          <a:lstStyle/>
          <a:p>
            <a:r>
              <a:rPr lang="en-US" sz="3600" dirty="0"/>
              <a:t>An allegory is a story in which characters, settings and actions stand for something beyond themselves. </a:t>
            </a:r>
          </a:p>
          <a:p>
            <a:r>
              <a:rPr lang="en-US" sz="3600" dirty="0"/>
              <a:t>In some types of allegories, the characters and setting represent abstract ideas of moral qualities.</a:t>
            </a:r>
          </a:p>
          <a:p>
            <a:r>
              <a:rPr lang="en-US" sz="3600" dirty="0"/>
              <a:t>In other types, characters and situations stand for historical figures and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7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33" y="0"/>
            <a:ext cx="8911687" cy="701107"/>
          </a:xfrm>
        </p:spPr>
        <p:txBody>
          <a:bodyPr/>
          <a:lstStyle/>
          <a:p>
            <a:r>
              <a:rPr lang="en-US" dirty="0"/>
              <a:t>Allegories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13183"/>
            <a:ext cx="8915400" cy="4798039"/>
          </a:xfrm>
        </p:spPr>
        <p:txBody>
          <a:bodyPr/>
          <a:lstStyle/>
          <a:p>
            <a:r>
              <a:rPr lang="en-US" sz="3200" dirty="0"/>
              <a:t>An allegory can be read on one level for its literal or straightforward meaning</a:t>
            </a:r>
          </a:p>
          <a:p>
            <a:r>
              <a:rPr lang="en-US" sz="3200" dirty="0"/>
              <a:t>And on a second level for its symbolic, or allegorical, meaning.</a:t>
            </a:r>
          </a:p>
          <a:p>
            <a:r>
              <a:rPr lang="en-US" sz="3200" dirty="0"/>
              <a:t>Allegories are often intended to teach a moral lesson or to make a comment about goodness and vice.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6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Example: Animal Farm by George Orwell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6765" y="2133600"/>
            <a:ext cx="5286311" cy="4532244"/>
          </a:xfrm>
        </p:spPr>
        <p:txBody>
          <a:bodyPr>
            <a:normAutofit/>
          </a:bodyPr>
          <a:lstStyle/>
          <a:p>
            <a:r>
              <a:rPr lang="en-US" sz="2800" dirty="0"/>
              <a:t>On one level it is the story about pigs and other farm animals plotting to rise against their farmer, Mr. Jones. </a:t>
            </a:r>
          </a:p>
          <a:p>
            <a:r>
              <a:rPr lang="en-US" sz="2800" dirty="0"/>
              <a:t>However, it is really about Bolshevik Revolution in Russia in 1917 and the rise of the Soviet Union and communism.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65" y="1616766"/>
            <a:ext cx="4336200" cy="5049078"/>
          </a:xfrm>
        </p:spPr>
      </p:pic>
    </p:spTree>
    <p:extLst>
      <p:ext uri="{BB962C8B-B14F-4D97-AF65-F5344CB8AC3E}">
        <p14:creationId xmlns:p14="http://schemas.microsoft.com/office/powerpoint/2010/main" val="3071447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037" y="94023"/>
            <a:ext cx="8911687" cy="860133"/>
          </a:xfrm>
        </p:spPr>
        <p:txBody>
          <a:bodyPr/>
          <a:lstStyle/>
          <a:p>
            <a:r>
              <a:rPr lang="en-US" dirty="0"/>
              <a:t>More Allegories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91478" y="1219200"/>
            <a:ext cx="6144447" cy="5340626"/>
          </a:xfrm>
        </p:spPr>
        <p:txBody>
          <a:bodyPr>
            <a:normAutofit/>
          </a:bodyPr>
          <a:lstStyle/>
          <a:p>
            <a:r>
              <a:rPr lang="en-US" sz="2800" dirty="0"/>
              <a:t>Here we have a picture of a serpent (snake) and an apple. </a:t>
            </a:r>
          </a:p>
          <a:p>
            <a:r>
              <a:rPr lang="en-US" sz="2800" dirty="0"/>
              <a:t>What are some things that come to mind when you see this image?</a:t>
            </a:r>
          </a:p>
          <a:p>
            <a:r>
              <a:rPr lang="en-US" sz="2800" dirty="0"/>
              <a:t>Often times, a serpent or snake is used to symbolize temptation or trouble. This allegory stems from it’s biblical reference.</a:t>
            </a:r>
          </a:p>
          <a:p>
            <a:r>
              <a:rPr lang="en-US" sz="2800" dirty="0"/>
              <a:t>What does the apple stand for?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35926" y="1577009"/>
            <a:ext cx="4497048" cy="42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“Star Bellied </a:t>
            </a:r>
            <a:r>
              <a:rPr lang="en-US" dirty="0" err="1"/>
              <a:t>Sneetches</a:t>
            </a:r>
            <a:r>
              <a:rPr lang="en-US" dirty="0"/>
              <a:t>” by Dr. Seuss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2296" y="1905000"/>
            <a:ext cx="5100780" cy="4668078"/>
          </a:xfrm>
        </p:spPr>
        <p:txBody>
          <a:bodyPr>
            <a:normAutofit/>
          </a:bodyPr>
          <a:lstStyle/>
          <a:p>
            <a:r>
              <a:rPr lang="en-US" sz="2800" dirty="0"/>
              <a:t>As you watch this children’s story please come up with an allegorical interpretation of the story. Jot these ideas down in your notes. </a:t>
            </a:r>
          </a:p>
          <a:p>
            <a:r>
              <a:rPr lang="en-US" sz="2800" dirty="0">
                <a:hlinkClick r:id="rId2"/>
              </a:rPr>
              <a:t>https://www.youtube.com/watch?v=eBCUkdd57qc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42829" y="1905000"/>
            <a:ext cx="4364858" cy="46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68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3064" y="0"/>
            <a:ext cx="8911687" cy="63484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Sneetches</a:t>
            </a:r>
            <a:r>
              <a:rPr lang="en-US" dirty="0"/>
              <a:t> Allegory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57738" y="1232452"/>
            <a:ext cx="10429461" cy="5473149"/>
          </a:xfrm>
        </p:spPr>
        <p:txBody>
          <a:bodyPr/>
          <a:lstStyle/>
          <a:p>
            <a:r>
              <a:rPr lang="en-US" sz="3200" dirty="0"/>
              <a:t>Think back to all the times humans have discriminated against people because of the way they look. One example we will point to: Jewish people, who were made to wear stars (yep, stars) to distinguish themselves through various periods in history. Because "The </a:t>
            </a:r>
            <a:r>
              <a:rPr lang="en-US" sz="3200" dirty="0" err="1"/>
              <a:t>Sneetches</a:t>
            </a:r>
            <a:r>
              <a:rPr lang="en-US" sz="3200" dirty="0"/>
              <a:t>" was first published in 1961, during the Civil Rights Movement, it’s a pretty safe bet to assume that issue was on Seuss’ mind.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7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50BA-7045-446A-98E4-703D9AE1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 Story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89002-FFE9-45B1-8AC8-D1F5ABB4F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continued practice with symbolism and allegory, you will read another short story by Poe. </a:t>
            </a:r>
          </a:p>
          <a:p>
            <a:r>
              <a:rPr lang="en-US" sz="2400" dirty="0"/>
              <a:t>You get to select your story from the 8 other options in our books. </a:t>
            </a:r>
          </a:p>
          <a:p>
            <a:r>
              <a:rPr lang="en-US" sz="2400" dirty="0"/>
              <a:t>As you read your story, you need to take note of any symbolism you detect as you will need to reflect on this for your reading assignment. </a:t>
            </a:r>
          </a:p>
        </p:txBody>
      </p:sp>
    </p:spTree>
    <p:extLst>
      <p:ext uri="{BB962C8B-B14F-4D97-AF65-F5344CB8AC3E}">
        <p14:creationId xmlns:p14="http://schemas.microsoft.com/office/powerpoint/2010/main" val="167816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3BA39-2D6E-4BBC-A768-D8686CB1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“Ligeia” (1838)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2E23D-091D-47D6-96C0-E080D400A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Follows an unnamed narrator and the events of his first wife, Ligeia and his second wife, Rowena slowly dying and the events that follow. </a:t>
            </a:r>
          </a:p>
          <a:p>
            <a:r>
              <a:rPr lang="en-US" sz="2400" dirty="0"/>
              <a:t>Is it all just an opium-induced hallucination? </a:t>
            </a:r>
          </a:p>
        </p:txBody>
      </p:sp>
    </p:spTree>
    <p:extLst>
      <p:ext uri="{BB962C8B-B14F-4D97-AF65-F5344CB8AC3E}">
        <p14:creationId xmlns:p14="http://schemas.microsoft.com/office/powerpoint/2010/main" val="307604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076"/>
            <a:ext cx="8911687" cy="599383"/>
          </a:xfrm>
        </p:spPr>
        <p:txBody>
          <a:bodyPr>
            <a:normAutofit fontScale="90000"/>
          </a:bodyPr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Century Romanticism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617" y="811369"/>
            <a:ext cx="10006884" cy="579549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After the  “Age of Reason” came to an end, the people of America were tired of reality; they wanted to see life as more than it was.  </a:t>
            </a:r>
          </a:p>
          <a:p>
            <a:r>
              <a:rPr lang="en-US" sz="2800" dirty="0"/>
              <a:t>This was the Era of Romantics.  The main medium that presented itself at that time were short stories, poems, and novels.  </a:t>
            </a:r>
          </a:p>
          <a:p>
            <a:r>
              <a:rPr lang="en-US" sz="2800" dirty="0"/>
              <a:t>Imagination dominated; intuition ruled over fact.  </a:t>
            </a:r>
          </a:p>
          <a:p>
            <a:r>
              <a:rPr lang="en-US" sz="2800" i="1" dirty="0"/>
              <a:t>Gothic literature was also introduced at this time, which is a sub-genre of Romanticism:</a:t>
            </a:r>
          </a:p>
          <a:p>
            <a:r>
              <a:rPr lang="en-US" sz="2800" i="1" dirty="0"/>
              <a:t>This genre included stories about characters that had both good and evil traits.  </a:t>
            </a:r>
          </a:p>
          <a:p>
            <a:r>
              <a:rPr lang="en-US" sz="2800" i="1" dirty="0"/>
              <a:t>Use of supernatural elements.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5EDC-874B-476D-B614-C6E296A8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Fall of the House of Usher” (1839)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4719-CC19-4E64-9E46-A4AF1F47B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Follows an unnamed narrator and the events that unfold after he arrives at the house (scary, old mansion) of his friend, Roderick Usher. The narrator is worried after he received a letter from Roderick complaining of an illness that has inflicted him and his twin sister, Madeline. </a:t>
            </a:r>
          </a:p>
          <a:p>
            <a:r>
              <a:rPr lang="en-US" sz="2400" dirty="0"/>
              <a:t>What will be the fate of this family?</a:t>
            </a:r>
          </a:p>
        </p:txBody>
      </p:sp>
    </p:spTree>
    <p:extLst>
      <p:ext uri="{BB962C8B-B14F-4D97-AF65-F5344CB8AC3E}">
        <p14:creationId xmlns:p14="http://schemas.microsoft.com/office/powerpoint/2010/main" val="414038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EAD3-9E8A-42EA-A405-821D4A56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Murders in the Rue Morgue” (1841)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DA0E-9B58-4F71-A14D-787BDD419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Considered to be the first modern detective story. </a:t>
            </a:r>
          </a:p>
          <a:p>
            <a:r>
              <a:rPr lang="en-US" dirty="0"/>
              <a:t>As the first fictional detective, the main character displays many traits which became literary conventions in subsequent fictional detectives, including Sherlock Holmes. </a:t>
            </a:r>
          </a:p>
          <a:p>
            <a:r>
              <a:rPr lang="en-US" dirty="0"/>
              <a:t>Is the man who is arrested for the murder actually guilty?</a:t>
            </a:r>
          </a:p>
        </p:txBody>
      </p:sp>
    </p:spTree>
    <p:extLst>
      <p:ext uri="{BB962C8B-B14F-4D97-AF65-F5344CB8AC3E}">
        <p14:creationId xmlns:p14="http://schemas.microsoft.com/office/powerpoint/2010/main" val="6781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C164-3339-45A4-918E-E57215AE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Pit and the Pendulum” (1842)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3FEE0-3335-4D63-8679-14389D3B0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unnamed narrator describes his experience of being tortured as a prisoner of the Spanish Inquisition. </a:t>
            </a:r>
          </a:p>
          <a:p>
            <a:r>
              <a:rPr lang="en-US" dirty="0"/>
              <a:t>This story has a heavy focus on the senses to inspire fear emphasizing reality more than the supernatural; a departure for Poe. </a:t>
            </a:r>
          </a:p>
          <a:p>
            <a:r>
              <a:rPr lang="en-US" dirty="0"/>
              <a:t>Will the narrator escape this terrible fate?</a:t>
            </a:r>
          </a:p>
        </p:txBody>
      </p:sp>
    </p:spTree>
    <p:extLst>
      <p:ext uri="{BB962C8B-B14F-4D97-AF65-F5344CB8AC3E}">
        <p14:creationId xmlns:p14="http://schemas.microsoft.com/office/powerpoint/2010/main" val="1588742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F712-6EC6-4CD2-B38C-A022C323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Tell-Tale Heart” (1843)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1050D-DDFB-460E-91BF-FC13D2A34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unnamed narrator attempts to convince the reader of his sanity while describing a murder he has committed. </a:t>
            </a:r>
          </a:p>
          <a:p>
            <a:r>
              <a:rPr lang="en-US" sz="2400" dirty="0"/>
              <a:t>What is the motivation for the murder? Will the narrator convince you he is sane?</a:t>
            </a:r>
          </a:p>
        </p:txBody>
      </p:sp>
    </p:spTree>
    <p:extLst>
      <p:ext uri="{BB962C8B-B14F-4D97-AF65-F5344CB8AC3E}">
        <p14:creationId xmlns:p14="http://schemas.microsoft.com/office/powerpoint/2010/main" val="2920258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CA83-3E66-4FB2-B6B8-E1041D8C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Gold-Bug” (1843)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85E2B-BDFF-4E38-80E9-2A48A779D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 unnamed narrator visits his friend William Legrand, who was bitten by a gold-colored bug. Legrand’s servant Jupiter, fears he may be going insane from the bite. The three embark on an adventure that requires deciphering secrets messages and searching for buried treasure. </a:t>
            </a:r>
          </a:p>
          <a:p>
            <a:r>
              <a:rPr lang="en-US" dirty="0"/>
              <a:t>The story involves cryptography with a detailed description of a method for solving a simple substitution cypher. Will this lead our main characters to treasure or misfortune?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696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EDBB-8FCC-4760-8103-0101996C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Black Cat” (1843)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E0C8A-80B2-4A6C-8C7E-6DA4BEB00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unnamed narrator attempts to convince us of his innocence as he describes a murder he has committed. </a:t>
            </a:r>
          </a:p>
          <a:p>
            <a:r>
              <a:rPr lang="en-US" sz="2400" dirty="0"/>
              <a:t>Our narrator has a close relationship with a large black cat named Pluto who will be a main character throughout the story. </a:t>
            </a:r>
          </a:p>
          <a:p>
            <a:r>
              <a:rPr lang="en-US" sz="2400" dirty="0"/>
              <a:t>Did he do it? What’s with the cat? </a:t>
            </a:r>
          </a:p>
        </p:txBody>
      </p:sp>
    </p:spTree>
    <p:extLst>
      <p:ext uri="{BB962C8B-B14F-4D97-AF65-F5344CB8AC3E}">
        <p14:creationId xmlns:p14="http://schemas.microsoft.com/office/powerpoint/2010/main" val="3032204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2CEB-7EDE-47C9-B1AD-B25A1EAC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Cask of Amontillado” (1846)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8005-9E7B-4136-84E1-4139A5325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in an unnamed Italian city, a man named Montresor takes revenge on his friend who he believes has insulted him. </a:t>
            </a:r>
          </a:p>
          <a:p>
            <a:r>
              <a:rPr lang="en-US" sz="2400" dirty="0"/>
              <a:t>How far will Montresor take his revenge? Why is there so much wine in this story?</a:t>
            </a:r>
          </a:p>
        </p:txBody>
      </p:sp>
    </p:spTree>
    <p:extLst>
      <p:ext uri="{BB962C8B-B14F-4D97-AF65-F5344CB8AC3E}">
        <p14:creationId xmlns:p14="http://schemas.microsoft.com/office/powerpoint/2010/main" val="2078716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89B3-1584-463A-88B3-CFC2CBA9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Gothic and Allegory Assignment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10F3D-B3A2-4112-B660-4302C94C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13" y="2133599"/>
            <a:ext cx="10177670" cy="42274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Create a symbols chart. The symbols chart should identify at least 5 symbols that occur (and maybe reoccur) throughout the story.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have your symbols chart completed, respond to the following question in at least 5 sentences using your symbolism as your evidence. What might this Poe short story be an allegory for? What is the lesson or comment Poe is making with this allegory?</a:t>
            </a:r>
          </a:p>
          <a:p>
            <a:r>
              <a:rPr lang="en-US" dirty="0"/>
              <a:t>Remember, in some types of allegories, the characters and setting represent abstract ideas of moral qualities and are often intended to teach a moral lesson or to make a comment about goodness and vice.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08A6DD-7805-4FF4-BC0B-45E0E3EAE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145963"/>
              </p:ext>
            </p:extLst>
          </p:nvPr>
        </p:nvGraphicFramePr>
        <p:xfrm>
          <a:off x="2982912" y="2654485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156733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55409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Possible Meaning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738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54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02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25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1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277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4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47" y="0"/>
            <a:ext cx="8911687" cy="795130"/>
          </a:xfrm>
        </p:spPr>
        <p:txBody>
          <a:bodyPr>
            <a:normAutofit/>
          </a:bodyPr>
          <a:lstStyle/>
          <a:p>
            <a:r>
              <a:rPr lang="en-US" dirty="0"/>
              <a:t>Gothic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992" y="555333"/>
            <a:ext cx="9834838" cy="6097258"/>
          </a:xfrm>
        </p:spPr>
        <p:txBody>
          <a:bodyPr/>
          <a:lstStyle/>
          <a:p>
            <a:r>
              <a:rPr lang="en-US" sz="3200" dirty="0"/>
              <a:t>Fascination for the past, particularly the medieval era</a:t>
            </a:r>
          </a:p>
          <a:p>
            <a:r>
              <a:rPr lang="en-US" sz="3200" dirty="0"/>
              <a:t>Liking for the strangely eccentric, supernatural, the magical, the sublime, intermingled with the realistic</a:t>
            </a:r>
          </a:p>
          <a:p>
            <a:r>
              <a:rPr lang="en-US" sz="3200" dirty="0"/>
              <a:t>Representation and stimulation of fear, horror, the macabre and sinister </a:t>
            </a:r>
          </a:p>
          <a:p>
            <a:r>
              <a:rPr lang="en-US" sz="3200" dirty="0"/>
              <a:t>Exotic settings</a:t>
            </a:r>
          </a:p>
          <a:p>
            <a:r>
              <a:rPr lang="en-US" sz="3200" dirty="0"/>
              <a:t>Plot within plots, sometimes with multiple narrators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8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68" y="0"/>
            <a:ext cx="8911687" cy="767368"/>
          </a:xfrm>
        </p:spPr>
        <p:txBody>
          <a:bodyPr/>
          <a:lstStyle/>
          <a:p>
            <a:r>
              <a:rPr lang="en-US" dirty="0"/>
              <a:t>Elements of Gothic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026" y="767367"/>
            <a:ext cx="9821586" cy="5845467"/>
          </a:xfrm>
        </p:spPr>
        <p:txBody>
          <a:bodyPr/>
          <a:lstStyle/>
          <a:p>
            <a:r>
              <a:rPr lang="en-US" sz="3200" dirty="0"/>
              <a:t>Emphasis on setting</a:t>
            </a:r>
          </a:p>
          <a:p>
            <a:pPr lvl="1"/>
            <a:r>
              <a:rPr lang="en-US" sz="3200" dirty="0"/>
              <a:t>Exterior: landscape</a:t>
            </a:r>
          </a:p>
          <a:p>
            <a:pPr lvl="1"/>
            <a:r>
              <a:rPr lang="en-US" sz="3200" dirty="0"/>
              <a:t>Interior: houses</a:t>
            </a:r>
          </a:p>
          <a:p>
            <a:r>
              <a:rPr lang="en-US" sz="3200" dirty="0"/>
              <a:t>Castle-like architecture</a:t>
            </a:r>
          </a:p>
          <a:p>
            <a:r>
              <a:rPr lang="en-US" sz="3200" dirty="0"/>
              <a:t>Characters are brooding, secretive</a:t>
            </a:r>
          </a:p>
          <a:p>
            <a:r>
              <a:rPr lang="en-US" sz="3200" dirty="0"/>
              <a:t>Buried family secrets</a:t>
            </a:r>
          </a:p>
          <a:p>
            <a:r>
              <a:rPr lang="en-US" sz="3200" dirty="0"/>
              <a:t>Long history of family tied to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0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42" y="279553"/>
            <a:ext cx="8911687" cy="807125"/>
          </a:xfrm>
        </p:spPr>
        <p:txBody>
          <a:bodyPr/>
          <a:lstStyle/>
          <a:p>
            <a:r>
              <a:rPr lang="en-US" dirty="0"/>
              <a:t>Gothic Architecture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51960" y="1384853"/>
            <a:ext cx="4313864" cy="4518991"/>
          </a:xfrm>
        </p:spPr>
        <p:txBody>
          <a:bodyPr>
            <a:noAutofit/>
          </a:bodyPr>
          <a:lstStyle/>
          <a:p>
            <a:r>
              <a:rPr lang="en-US" sz="2800" dirty="0"/>
              <a:t>Used mostly in cathedrals and churches across Europe in medieval times. 12</a:t>
            </a:r>
            <a:r>
              <a:rPr lang="en-US" sz="2800" baseline="30000" dirty="0"/>
              <a:t>th</a:t>
            </a:r>
            <a:r>
              <a:rPr lang="en-US" sz="2800" dirty="0"/>
              <a:t>-16</a:t>
            </a:r>
            <a:r>
              <a:rPr lang="en-US" sz="2800" baseline="30000" dirty="0"/>
              <a:t>th</a:t>
            </a:r>
            <a:r>
              <a:rPr lang="en-US" sz="2800" dirty="0"/>
              <a:t> centuries.</a:t>
            </a:r>
          </a:p>
          <a:p>
            <a:r>
              <a:rPr lang="en-US" sz="2800" dirty="0"/>
              <a:t>Neo-Gothic revival during the 18</a:t>
            </a:r>
            <a:r>
              <a:rPr lang="en-US" sz="2800" baseline="30000" dirty="0"/>
              <a:t>th</a:t>
            </a:r>
            <a:r>
              <a:rPr lang="en-US" sz="2800" dirty="0"/>
              <a:t> century.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5" y="1258958"/>
            <a:ext cx="6718852" cy="5115338"/>
          </a:xfrm>
        </p:spPr>
      </p:pic>
    </p:spTree>
    <p:extLst>
      <p:ext uri="{BB962C8B-B14F-4D97-AF65-F5344CB8AC3E}">
        <p14:creationId xmlns:p14="http://schemas.microsoft.com/office/powerpoint/2010/main" val="247600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741" y="0"/>
            <a:ext cx="8911687" cy="701107"/>
          </a:xfrm>
        </p:spPr>
        <p:txBody>
          <a:bodyPr/>
          <a:lstStyle/>
          <a:p>
            <a:r>
              <a:rPr lang="en-US" dirty="0"/>
              <a:t>Gothic Architecture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1417983"/>
            <a:ext cx="5605669" cy="450573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1325217"/>
            <a:ext cx="5393634" cy="4598505"/>
          </a:xfrm>
        </p:spPr>
      </p:pic>
    </p:spTree>
    <p:extLst>
      <p:ext uri="{BB962C8B-B14F-4D97-AF65-F5344CB8AC3E}">
        <p14:creationId xmlns:p14="http://schemas.microsoft.com/office/powerpoint/2010/main" val="42151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books and movies you can think of that fit this description?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8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855" y="0"/>
            <a:ext cx="8911687" cy="687855"/>
          </a:xfrm>
        </p:spPr>
        <p:txBody>
          <a:bodyPr>
            <a:normAutofit/>
          </a:bodyPr>
          <a:lstStyle/>
          <a:p>
            <a:r>
              <a:rPr lang="en-US" dirty="0"/>
              <a:t>Movies: Anything by Tim Burton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85287" y="1270338"/>
            <a:ext cx="3992732" cy="576262"/>
          </a:xfrm>
        </p:spPr>
        <p:txBody>
          <a:bodyPr/>
          <a:lstStyle/>
          <a:p>
            <a:r>
              <a:rPr lang="en-US" dirty="0"/>
              <a:t>Sleepy Hallow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60" y="2057986"/>
            <a:ext cx="3881269" cy="4329526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7877690" y="1338937"/>
            <a:ext cx="3999001" cy="576262"/>
          </a:xfrm>
        </p:spPr>
        <p:txBody>
          <a:bodyPr/>
          <a:lstStyle/>
          <a:p>
            <a:r>
              <a:rPr lang="en-US" dirty="0" err="1"/>
              <a:t>Addam’s</a:t>
            </a:r>
            <a:r>
              <a:rPr lang="en-US" dirty="0"/>
              <a:t> Family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9" y="2057986"/>
            <a:ext cx="5171661" cy="4011509"/>
          </a:xfrm>
        </p:spPr>
      </p:pic>
    </p:spTree>
    <p:extLst>
      <p:ext uri="{BB962C8B-B14F-4D97-AF65-F5344CB8AC3E}">
        <p14:creationId xmlns:p14="http://schemas.microsoft.com/office/powerpoint/2010/main" val="189956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15" y="165099"/>
            <a:ext cx="8911687" cy="1280890"/>
          </a:xfrm>
        </p:spPr>
        <p:txBody>
          <a:bodyPr/>
          <a:lstStyle/>
          <a:p>
            <a:r>
              <a:rPr lang="en-US" dirty="0"/>
              <a:t>Movies: Supernatural events, focus on old houses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181" y="1445989"/>
            <a:ext cx="3992732" cy="576262"/>
          </a:xfrm>
        </p:spPr>
        <p:txBody>
          <a:bodyPr/>
          <a:lstStyle/>
          <a:p>
            <a:r>
              <a:rPr lang="en-US" dirty="0"/>
              <a:t>The Shining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0" y="2436897"/>
            <a:ext cx="5017534" cy="406991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92999" y="1681344"/>
            <a:ext cx="3999001" cy="576262"/>
          </a:xfrm>
        </p:spPr>
        <p:txBody>
          <a:bodyPr/>
          <a:lstStyle/>
          <a:p>
            <a:r>
              <a:rPr lang="en-US" dirty="0"/>
              <a:t>Crimson Peak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57" y="2436897"/>
            <a:ext cx="5910469" cy="4228946"/>
          </a:xfrm>
        </p:spPr>
      </p:pic>
    </p:spTree>
    <p:extLst>
      <p:ext uri="{BB962C8B-B14F-4D97-AF65-F5344CB8AC3E}">
        <p14:creationId xmlns:p14="http://schemas.microsoft.com/office/powerpoint/2010/main" val="36845486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834</TotalTime>
  <Words>1227</Words>
  <Application>Microsoft Office PowerPoint</Application>
  <PresentationFormat>Widescreen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Wisp</vt:lpstr>
      <vt:lpstr>Poe: Gothic and Allegory</vt:lpstr>
      <vt:lpstr>19th Century Romanticism </vt:lpstr>
      <vt:lpstr>Gothic Characteristics </vt:lpstr>
      <vt:lpstr>Elements of Gothic Writing</vt:lpstr>
      <vt:lpstr>Gothic Architecture </vt:lpstr>
      <vt:lpstr>Gothic Architecture</vt:lpstr>
      <vt:lpstr>What are some books and movies you can think of that fit this description?</vt:lpstr>
      <vt:lpstr>Movies: Anything by Tim Burton</vt:lpstr>
      <vt:lpstr>Movies: Supernatural events, focus on old houses</vt:lpstr>
      <vt:lpstr>Books: The Classics</vt:lpstr>
      <vt:lpstr>Modern Books:</vt:lpstr>
      <vt:lpstr>Allegory: Split Level Stories</vt:lpstr>
      <vt:lpstr>Allegories</vt:lpstr>
      <vt:lpstr>Famous Example: Animal Farm by George Orwell</vt:lpstr>
      <vt:lpstr>More Allegories</vt:lpstr>
      <vt:lpstr>“Star Bellied Sneetches” by Dr. Seuss</vt:lpstr>
      <vt:lpstr>Sneetches Allegory</vt:lpstr>
      <vt:lpstr>Poe Story Options</vt:lpstr>
      <vt:lpstr>“Ligeia” (1838)</vt:lpstr>
      <vt:lpstr>“The Fall of the House of Usher” (1839) </vt:lpstr>
      <vt:lpstr>“The Murders in the Rue Morgue” (1841)</vt:lpstr>
      <vt:lpstr>“The Pit and the Pendulum” (1842) </vt:lpstr>
      <vt:lpstr>“The Tell-Tale Heart” (1843) </vt:lpstr>
      <vt:lpstr>“The Gold-Bug” (1843) </vt:lpstr>
      <vt:lpstr>“The Black Cat” (1843) </vt:lpstr>
      <vt:lpstr>“The Cask of Amontillado” (1846) </vt:lpstr>
      <vt:lpstr>Gothic and Allegory Assignment </vt:lpstr>
    </vt:vector>
  </TitlesOfParts>
  <Company>PCSB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Poe-Gothic and Allegory</dc:title>
  <dc:creator>Webster Chelsea</dc:creator>
  <cp:lastModifiedBy>Mackenzie Alexa</cp:lastModifiedBy>
  <cp:revision>28</cp:revision>
  <dcterms:created xsi:type="dcterms:W3CDTF">2017-01-30T12:48:27Z</dcterms:created>
  <dcterms:modified xsi:type="dcterms:W3CDTF">2019-10-14T17:04:50Z</dcterms:modified>
</cp:coreProperties>
</file>